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3" r:id="rId3"/>
    <p:sldId id="257" r:id="rId4"/>
    <p:sldId id="258" r:id="rId5"/>
    <p:sldId id="259" r:id="rId6"/>
    <p:sldId id="266" r:id="rId7"/>
    <p:sldId id="260" r:id="rId8"/>
    <p:sldId id="261" r:id="rId9"/>
    <p:sldId id="262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6"/>
    <p:restoredTop sz="94670"/>
  </p:normalViewPr>
  <p:slideViewPr>
    <p:cSldViewPr snapToGrid="0">
      <p:cViewPr>
        <p:scale>
          <a:sx n="124" d="100"/>
          <a:sy n="124" d="100"/>
        </p:scale>
        <p:origin x="1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FD17A-E16A-1A4B-8759-B84B28AC3712}" type="datetimeFigureOut">
              <a:rPr lang="en-DE" smtClean="0"/>
              <a:t>19.03.23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480D4-F6EF-2F4E-A902-73875BD785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468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480D4-F6EF-2F4E-A902-73875BD785EE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673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35BAF-734D-D06A-51DF-21BA4343B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15E49-46FD-021E-22C4-A4C4A45C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9F18B-72C2-BA85-E8F5-8E20D41D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FC86E-3031-DBBF-3859-6E0D8FAD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1EC33-635E-EDAC-9363-F2B88608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906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467D-3792-0893-733C-35509FE0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6110F-1996-FD5F-EEA5-D04D9CDAF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65C-F5ED-9310-F5E5-E3174A1C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60673-3410-473B-AB20-5B7F3DA6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6156-4A5D-8119-A0ED-DCEAF80C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205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8475-F9F1-556C-48E3-575C24E4B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B6550-975C-6E85-931C-02EB6B721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FD441-6597-97D8-D1F1-94DCAFC9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3B772-93F4-8C17-D16A-CF068E17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E87E-E4F3-3A54-1E13-42EE7363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476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1EFC-6CBC-BCCA-9AB4-593446D2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14CD4-4E77-8AE7-1956-4216FE10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EAAB-DE15-BCCD-E658-8A5F32987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C6F5F-0234-2305-11AF-369FE791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848F4-3D9F-50B8-1DEB-71A99B3B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047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97F6-8E05-0A94-8FA7-D5331D629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4792-2C86-B475-7FCB-DF2178EAF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C0305-4B97-8AE6-AE4F-A321A835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41C9E-E388-513F-DE62-81925046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6A230-AC7F-2987-AACC-1843E860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744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541D2-41A0-270D-BC74-0A000EA5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A4BE-7A16-618C-DEA1-69138B785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6687B-465E-0C4B-29A4-778F06F6D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2D6A4-CF7A-1FA2-6A09-9FB796C7B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6CB01-942B-49AE-9FE2-A04D0BEB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AF822-B011-6A06-7F55-155EADCB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767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48D7-0452-0E4C-77CF-F31E11C8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6FF28-6005-E0BD-0CD5-B7001E2C3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CD775-F401-DE4C-8C3F-3726614A4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B8E34-5C89-EF96-41EC-028F155FE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1BF95-7E36-B0F7-87D7-A418028F1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BDD1CE-E068-2874-D542-F00A3520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24667-C68C-7D9A-3F7C-FD2C1FF9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DD2A9-0B8C-79F9-349A-A5FE2739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216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098C-2C86-163F-B1C7-E59D0B16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DB658-9BF0-D19F-16F2-95E3EB83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E5342-A75C-F316-6490-54FEA923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C5C2-DEC4-14A1-CEC3-CA0E76ED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02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7AA4F-F972-E7FE-4079-614D5F6E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CCC5C-B044-35DF-C91F-415B66E9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C5303-7494-5FB3-0928-F939FD29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016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3797-A794-5954-FA70-09DF67B6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8747-975F-2BAB-8BA0-F5099007E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AE3AF-A270-5C7E-FDEC-0B2968C69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4365D-EB00-0AF8-7A50-8AF96E31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7880F-E889-4193-D6FE-D2AD7516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91447-E379-CD49-A831-1AF21466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699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A04B-AED8-9B78-9898-FF85A421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7E15-F2AE-2231-B9FA-B1BE798D3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B413E-5940-59DC-427B-D0E766C99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C8105-B56F-5668-CCCC-54737CAD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69D99-5A22-E1C0-9C7F-FED10307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087CE-9970-DF61-3C09-31526DA5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04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00A8A-5C44-973A-900E-3141DAC5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01128-69E6-5D39-E2F2-BD24E5BA5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44B07-40EE-6493-DDC7-20C6AADC1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D633C-D798-8B52-E60F-FABCA303A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F0F1A-CE33-8753-19FB-42B0EAFAD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433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emf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ars and gas in space&#10;&#10;Description automatically generated with medium confidence">
            <a:extLst>
              <a:ext uri="{FF2B5EF4-FFF2-40B4-BE49-F238E27FC236}">
                <a16:creationId xmlns:a16="http://schemas.microsoft.com/office/drawing/2014/main" id="{4FB50650-1F65-CC81-8228-87E4685BA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776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81B88-BB78-1BB8-B881-5E8422A60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rgbClr val="FFFFFF"/>
                </a:solidFill>
              </a:rPr>
              <a:t>Study of high-energetic muon deflections</a:t>
            </a:r>
            <a:endParaRPr lang="en-DE" sz="6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85D02-867E-14B4-8B24-A7F2CA87A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DE">
                <a:solidFill>
                  <a:srgbClr val="FFFFFF"/>
                </a:solidFill>
              </a:rPr>
              <a:t>Pascal Gutjahr</a:t>
            </a:r>
          </a:p>
          <a:p>
            <a:r>
              <a:rPr lang="en-DE">
                <a:solidFill>
                  <a:srgbClr val="FFFFFF"/>
                </a:solidFill>
              </a:rPr>
              <a:t>TU Dortmund University</a:t>
            </a:r>
          </a:p>
          <a:p>
            <a:r>
              <a:rPr lang="en-DE">
                <a:solidFill>
                  <a:srgbClr val="FFFFFF"/>
                </a:solidFill>
              </a:rPr>
              <a:t>DPG 2023, Dresden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4721B-09EF-C31F-9962-AB515FA091F6}"/>
              </a:ext>
            </a:extLst>
          </p:cNvPr>
          <p:cNvSpPr txBox="1"/>
          <p:nvPr/>
        </p:nvSpPr>
        <p:spPr>
          <a:xfrm>
            <a:off x="6955605" y="-51714"/>
            <a:ext cx="7746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elpais.com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  <a:r>
              <a:rPr lang="en-GB" sz="10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ciencia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/2020-07-14/y-si-aristoteles-tenia-razon-sobre-la-composicion-del-universo.html</a:t>
            </a:r>
            <a:endParaRPr lang="en-DE" sz="1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85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Impact of muon deflection on angular resolutions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399309"/>
                <a:ext cx="4648200" cy="4777654"/>
              </a:xfr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sz="1600" dirty="0"/>
                  <a:t>Check median of accumulated deflections for: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100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  <m: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de-DE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…,500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number events &gt; 50,000 for each data set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600" dirty="0"/>
                  <a:t>Median of deflections overlap for different initial energies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sz="1600" b="0" dirty="0"/>
                  <a:t>No strong impact of the initial energy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600" dirty="0"/>
                  <a:t>Median fit by polynomial</a:t>
                </a:r>
              </a:p>
              <a:p>
                <a:pPr marL="0" indent="0">
                  <a:buNone/>
                </a:pPr>
                <a:br>
                  <a:rPr lang="en-US" sz="1400" dirty="0"/>
                </a:br>
                <a:r>
                  <a:rPr lang="en-US" sz="1400" dirty="0"/>
                  <a:t>	</a:t>
                </a:r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200" i="1" smtClean="0">
                        <a:latin typeface="Cambria Math" panose="02040503050406030204" pitchFamily="18" charset="0"/>
                      </a:rPr>
                      <m:t>≤1 </m:t>
                    </m:r>
                    <m:r>
                      <m:rPr>
                        <m:sty m:val="p"/>
                      </m:rPr>
                      <a:rPr lang="de-DE" sz="2200">
                        <a:latin typeface="Cambria Math" panose="02040503050406030204" pitchFamily="18" charset="0"/>
                      </a:rPr>
                      <m:t>TeV</m:t>
                    </m:r>
                    <m:r>
                      <a:rPr lang="de-DE" sz="2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minimal influence of deflection on angular resolution for KM3NeT</a:t>
                </a:r>
                <a:endParaRPr lang="en-DE" sz="2200" dirty="0"/>
              </a:p>
              <a:p>
                <a:r>
                  <a:rPr lang="en-DE" sz="2200" dirty="0"/>
                  <a:t>IceCube is not impacted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399309"/>
                <a:ext cx="4648200" cy="4777654"/>
              </a:xfrm>
              <a:blipFill>
                <a:blip r:embed="rId2"/>
                <a:stretch>
                  <a:fillRect l="-1635" t="-1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D265067-63BA-E020-A9A4-933DE02891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6583" y="1207883"/>
            <a:ext cx="6083902" cy="5419655"/>
          </a:xfrm>
          <a:ln w="1905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EADE7-E054-5F70-66F5-7DBDDCF8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6ADEBA-CD0C-985E-13DC-B676C935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10</a:t>
            </a:fld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B5255-0DCE-91A3-7D3C-BBB44FFE8625}"/>
              </a:ext>
            </a:extLst>
          </p:cNvPr>
          <p:cNvSpPr txBox="1"/>
          <p:nvPr/>
        </p:nvSpPr>
        <p:spPr>
          <a:xfrm>
            <a:off x="8742317" y="6596390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</a:rPr>
              <a:t>Gutjahr</a:t>
            </a:r>
            <a:r>
              <a:rPr lang="en-GB" sz="1100" dirty="0">
                <a:solidFill>
                  <a:srgbClr val="333333"/>
                </a:solidFill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, 1143 (2022)</a:t>
            </a:r>
            <a:endParaRPr lang="en-DE" sz="11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24BE39-B903-7043-C037-FAD0CF8DA45B}"/>
              </a:ext>
            </a:extLst>
          </p:cNvPr>
          <p:cNvSpPr/>
          <p:nvPr/>
        </p:nvSpPr>
        <p:spPr>
          <a:xfrm>
            <a:off x="1357744" y="1579418"/>
            <a:ext cx="3912153" cy="484404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AF45D95-80BA-FD91-A2F3-6B637C2BDCB8}"/>
              </a:ext>
            </a:extLst>
          </p:cNvPr>
          <p:cNvCxnSpPr>
            <a:cxnSpLocks/>
            <a:stCxn id="4" idx="5"/>
          </p:cNvCxnSpPr>
          <p:nvPr/>
        </p:nvCxnSpPr>
        <p:spPr>
          <a:xfrm rot="16200000" flipH="1">
            <a:off x="4917167" y="1772691"/>
            <a:ext cx="2593476" cy="3033860"/>
          </a:xfrm>
          <a:prstGeom prst="curved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B4D369-821E-0844-F7A3-366DEF97B224}"/>
              </a:ext>
            </a:extLst>
          </p:cNvPr>
          <p:cNvSpPr txBox="1"/>
          <p:nvPr/>
        </p:nvSpPr>
        <p:spPr>
          <a:xfrm>
            <a:off x="4550308" y="3562592"/>
            <a:ext cx="9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4 colors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BBA834D-51D9-801D-3740-9D3E117FA71F}"/>
              </a:ext>
            </a:extLst>
          </p:cNvPr>
          <p:cNvSpPr/>
          <p:nvPr/>
        </p:nvSpPr>
        <p:spPr>
          <a:xfrm>
            <a:off x="8742317" y="4107766"/>
            <a:ext cx="331345" cy="47859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D48FD5-743C-7D31-000B-624E8F8FA0AB}"/>
              </a:ext>
            </a:extLst>
          </p:cNvPr>
          <p:cNvCxnSpPr>
            <a:endCxn id="18" idx="3"/>
          </p:cNvCxnSpPr>
          <p:nvPr/>
        </p:nvCxnSpPr>
        <p:spPr>
          <a:xfrm flipV="1">
            <a:off x="8323424" y="4516271"/>
            <a:ext cx="467417" cy="55916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D07C04-8839-EF54-75D5-67A877832DF1}"/>
              </a:ext>
            </a:extLst>
          </p:cNvPr>
          <p:cNvSpPr txBox="1"/>
          <p:nvPr/>
        </p:nvSpPr>
        <p:spPr>
          <a:xfrm>
            <a:off x="6997426" y="5066907"/>
            <a:ext cx="20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4 medians overlap</a:t>
            </a:r>
          </a:p>
        </p:txBody>
      </p:sp>
    </p:spTree>
    <p:extLst>
      <p:ext uri="{BB962C8B-B14F-4D97-AF65-F5344CB8AC3E}">
        <p14:creationId xmlns:p14="http://schemas.microsoft.com/office/powerpoint/2010/main" val="48349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/>
      <p:bldP spid="18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65125"/>
            <a:ext cx="11734437" cy="1325563"/>
          </a:xfrm>
        </p:spPr>
        <p:txBody>
          <a:bodyPr>
            <a:normAutofit/>
          </a:bodyPr>
          <a:lstStyle/>
          <a:p>
            <a:r>
              <a:rPr lang="en-DE" sz="3200" dirty="0"/>
              <a:t>Estimate muon deflection uncertainty on angular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2349-90B1-7B5E-CA70-FBECFC1A47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 information about the muon before the detector entry</a:t>
            </a:r>
          </a:p>
          <a:p>
            <a:r>
              <a:rPr lang="en-US" dirty="0"/>
              <a:t>We can only reconstruct the muon at the detector entry</a:t>
            </a:r>
          </a:p>
          <a:p>
            <a:pPr lvl="1"/>
            <a:r>
              <a:rPr lang="en-US" dirty="0"/>
              <a:t>Energy</a:t>
            </a:r>
          </a:p>
          <a:p>
            <a:pPr lvl="1"/>
            <a:r>
              <a:rPr lang="en-US" dirty="0"/>
              <a:t>Direction</a:t>
            </a:r>
          </a:p>
          <a:p>
            <a:r>
              <a:rPr lang="en-US" dirty="0"/>
              <a:t>Detector entry energy = final muon energy</a:t>
            </a:r>
          </a:p>
          <a:p>
            <a:r>
              <a:rPr lang="en-US" dirty="0"/>
              <a:t>Muon deflection depends only on the final muon energy</a:t>
            </a:r>
          </a:p>
          <a:p>
            <a:r>
              <a:rPr lang="en-US" dirty="0">
                <a:solidFill>
                  <a:schemeClr val="accent6"/>
                </a:solidFill>
              </a:rPr>
              <a:t>Use reconstructed muon energy to estimate the muon deflection before the detector entry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Systematic uncertainty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8A044-690B-4C32-68DC-0A0306AE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9F2364-24C8-CE14-28E8-CFC174CA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11</a:t>
            </a:fld>
            <a:endParaRPr lang="en-DE"/>
          </a:p>
        </p:txBody>
      </p:sp>
      <p:pic>
        <p:nvPicPr>
          <p:cNvPr id="9" name="Grafik 14">
            <a:extLst>
              <a:ext uri="{FF2B5EF4-FFF2-40B4-BE49-F238E27FC236}">
                <a16:creationId xmlns:a16="http://schemas.microsoft.com/office/drawing/2014/main" id="{DA476D65-6CFE-3533-983F-2FB17DEE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582" y="1881510"/>
            <a:ext cx="4276300" cy="23821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38AC2E-C126-5F5C-4C2F-CF92C8C04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9710" y="4686672"/>
            <a:ext cx="2284194" cy="203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 &amp; Outlook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DF0E0-B63C-6CE5-5D57-CD4D86BAB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DE" dirty="0"/>
                  <a:t>Good agreement with Geant4, MUSIC and data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Single deflection: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−9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°, 1°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PeV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TeV</m:t>
                    </m:r>
                  </m:oMath>
                </a14:m>
                <a:endParaRPr lang="en-DE" dirty="0"/>
              </a:p>
              <a:p>
                <a:r>
                  <a:rPr lang="en-US" dirty="0"/>
                  <a:t>Deflections accumulate along the track </a:t>
                </a:r>
              </a:p>
              <a:p>
                <a:pPr lvl="1"/>
                <a:r>
                  <a:rPr lang="en-US" dirty="0"/>
                  <a:t>Deflections increase as the final muon energy decreases</a:t>
                </a:r>
              </a:p>
              <a:p>
                <a:pPr lvl="1"/>
                <a:r>
                  <a:rPr lang="en-US" dirty="0"/>
                  <a:t>Muon deflection is nearly independent of initial muon energy</a:t>
                </a:r>
              </a:p>
              <a:p>
                <a:pPr lvl="1"/>
                <a:r>
                  <a:rPr lang="en-US" dirty="0"/>
                  <a:t>Median deflections can be parametrized in dependence of final muon energy </a:t>
                </a:r>
              </a:p>
              <a:p>
                <a:r>
                  <a:rPr lang="en-US" dirty="0"/>
                  <a:t>Fit function and reconstructed muon energy at detector entry can be used to estimate the muon deflection before the detector entry</a:t>
                </a:r>
              </a:p>
              <a:p>
                <a:r>
                  <a:rPr lang="en-US" dirty="0"/>
                  <a:t>KM3NeT angular resolution is already impacted at energies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TeV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IceCube</a:t>
                </a:r>
                <a:r>
                  <a:rPr lang="en-US" dirty="0"/>
                  <a:t> is not yet impacted</a:t>
                </a:r>
              </a:p>
              <a:p>
                <a:pPr marL="0" indent="0">
                  <a:buNone/>
                </a:pPr>
                <a:r>
                  <a:rPr lang="en-DE" b="1" dirty="0">
                    <a:solidFill>
                      <a:schemeClr val="accent6"/>
                    </a:solidFill>
                  </a:rPr>
                  <a:t>Outlook</a:t>
                </a:r>
              </a:p>
              <a:p>
                <a:r>
                  <a:rPr lang="en-DE" dirty="0"/>
                  <a:t>Measure accumulated muon deflections at higher energies (TeV - PeV) + simlation validation</a:t>
                </a:r>
              </a:p>
              <a:p>
                <a:r>
                  <a:rPr lang="en-DE" dirty="0"/>
                  <a:t>Measure single muon deflection → large energy loss and good resolution required</a:t>
                </a:r>
              </a:p>
              <a:p>
                <a:r>
                  <a:rPr lang="en-DE" dirty="0"/>
                  <a:t>Consider deflection as systematics in improved angular reconstructions </a:t>
                </a:r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DF0E0-B63C-6CE5-5D57-CD4D86BAB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616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12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79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DF0E0-B63C-6CE5-5D57-CD4D86BAB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13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90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Electron pair production – Van Ginneken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2F1BB356-5813-DCBC-66EB-4E6244EAA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19066" y="1825625"/>
            <a:ext cx="6553867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584498-C383-A466-3BBD-DBEBA2790769}"/>
              </a:ext>
            </a:extLst>
          </p:cNvPr>
          <p:cNvSpPr txBox="1"/>
          <p:nvPr/>
        </p:nvSpPr>
        <p:spPr>
          <a:xfrm>
            <a:off x="3461656" y="6176963"/>
            <a:ext cx="711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Several orders of magnitude for fixed energy and energy loss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04128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Energy rescale to muon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FBB2AF-F30A-2791-BE0C-D3EA23853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86891" y="1825778"/>
            <a:ext cx="6884125" cy="458941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2503E-F334-C556-9289-05CC9C5BDC04}"/>
              </a:ext>
            </a:extLst>
          </p:cNvPr>
          <p:cNvSpPr txBox="1"/>
          <p:nvPr/>
        </p:nvSpPr>
        <p:spPr>
          <a:xfrm>
            <a:off x="940525" y="1515291"/>
            <a:ext cx="816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Bjorken variables are used to transfer neutrino energies to muon energies </a:t>
            </a:r>
          </a:p>
        </p:txBody>
      </p:sp>
    </p:spTree>
    <p:extLst>
      <p:ext uri="{BB962C8B-B14F-4D97-AF65-F5344CB8AC3E}">
        <p14:creationId xmlns:p14="http://schemas.microsoft.com/office/powerpoint/2010/main" val="1832928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Median deflections with different energies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42036C0-95E7-1069-A630-1F4BCEA1B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3729" y="1829478"/>
            <a:ext cx="6041571" cy="4027714"/>
          </a:xfrm>
        </p:spPr>
      </p:pic>
      <p:sp>
        <p:nvSpPr>
          <p:cNvPr id="9" name="Textfeld 9">
            <a:extLst>
              <a:ext uri="{FF2B5EF4-FFF2-40B4-BE49-F238E27FC236}">
                <a16:creationId xmlns:a16="http://schemas.microsoft.com/office/drawing/2014/main" id="{DCF5FB81-12C8-3B88-0B9A-462F56C9BE7B}"/>
              </a:ext>
            </a:extLst>
          </p:cNvPr>
          <p:cNvSpPr txBox="1"/>
          <p:nvPr/>
        </p:nvSpPr>
        <p:spPr>
          <a:xfrm>
            <a:off x="227511" y="2693343"/>
            <a:ext cx="642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PeV</a:t>
            </a:r>
            <a:r>
              <a:rPr lang="en-US" dirty="0"/>
              <a:t> to 1 </a:t>
            </a:r>
            <a:r>
              <a:rPr lang="en-US" dirty="0" err="1"/>
              <a:t>TeV</a:t>
            </a:r>
            <a:r>
              <a:rPr lang="en-US" dirty="0"/>
              <a:t>, 1000 events each, Molière, 95% Interval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740E0-796F-7E28-B2F5-37E53F8D7A3C}"/>
              </a:ext>
            </a:extLst>
          </p:cNvPr>
          <p:cNvSpPr txBox="1"/>
          <p:nvPr/>
        </p:nvSpPr>
        <p:spPr>
          <a:xfrm>
            <a:off x="266700" y="4065330"/>
            <a:ext cx="5829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cuts –&gt; more stochastic propagation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Leads to lower deflections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Molière simulates larger deflections at higher energies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See </a:t>
            </a:r>
            <a:r>
              <a:rPr lang="en-US" dirty="0" err="1"/>
              <a:t>Akimenko</a:t>
            </a:r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7725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E69E-4B2A-3D7E-2C04-1AAB9638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Deflection in dependence of propagation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ADEB9-86D3-1884-5100-1E305E7B1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839" y="5291101"/>
            <a:ext cx="5157787" cy="72277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propagation distance depends on initial particle energy </a:t>
            </a:r>
          </a:p>
          <a:p>
            <a:pPr>
              <a:buFont typeface="Wingdings" pitchFamily="2" charset="2"/>
              <a:buChar char="Ø"/>
            </a:pP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23EF8-A049-3CC0-0605-EFA5DCF1F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626" y="1523338"/>
            <a:ext cx="5183188" cy="3684588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US" sz="1200" dirty="0"/>
              <a:t>3 data points per line </a:t>
            </a:r>
          </a:p>
          <a:p>
            <a:pPr marL="742950" lvl="1" indent="-285750"/>
            <a:r>
              <a:rPr lang="en-US" sz="1200" dirty="0"/>
              <a:t>median ●, lower ▲ and upper ▼ bound 90% CL</a:t>
            </a:r>
          </a:p>
          <a:p>
            <a:pPr marL="285750" indent="-285750"/>
            <a:r>
              <a:rPr lang="en-US" sz="1200" dirty="0"/>
              <a:t>using data within ± 10%</a:t>
            </a:r>
          </a:p>
          <a:p>
            <a:endParaRPr lang="en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2DDDD-F08D-4988-5878-2ADAE479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9C2F58-6492-F3D3-5986-F9B192E9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17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5156B4-2CCB-C76B-4486-D6C7F5F1F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7748DD-340A-532E-103F-ACFFC5BB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B8653211-A32A-0FF0-FBB5-C811FA25F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74" y="1888328"/>
            <a:ext cx="4816801" cy="3211200"/>
          </a:xfrm>
          <a:prstGeom prst="rect">
            <a:avLst/>
          </a:prstGeom>
        </p:spPr>
      </p:pic>
      <p:pic>
        <p:nvPicPr>
          <p:cNvPr id="12" name="Inhaltsplatzhalter 16">
            <a:extLst>
              <a:ext uri="{FF2B5EF4-FFF2-40B4-BE49-F238E27FC236}">
                <a16:creationId xmlns:a16="http://schemas.microsoft.com/office/drawing/2014/main" id="{388B07F2-8088-F29D-3B5F-6F61142B5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142" y="1888331"/>
            <a:ext cx="4807692" cy="32051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D27E89-0A33-E6B8-7318-38C9A5BBBC41}"/>
              </a:ext>
            </a:extLst>
          </p:cNvPr>
          <p:cNvSpPr txBox="1"/>
          <p:nvPr/>
        </p:nvSpPr>
        <p:spPr>
          <a:xfrm>
            <a:off x="4532811" y="5982811"/>
            <a:ext cx="6505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deflection increases with propagation distance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deflection is similar for medians of propagation distance for different initial energies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8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6851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Deflection in dependence of propagation distance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ED66E8-DD5C-42E2-BD00-5D9D46CE6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6835" y="1958402"/>
            <a:ext cx="7295165" cy="48634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02F01-C0E8-72DC-D7EC-ADA70113FCF4}"/>
              </a:ext>
            </a:extLst>
          </p:cNvPr>
          <p:cNvSpPr txBox="1"/>
          <p:nvPr/>
        </p:nvSpPr>
        <p:spPr>
          <a:xfrm>
            <a:off x="457200" y="2357201"/>
            <a:ext cx="47418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Initial muon energies are sampled from a Gaisser muon flux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No color change along a fixed muon energy column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No large impact of propagation distance on the muon deflection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0D5B8-5FE1-FA35-4CC7-052392E77554}"/>
              </a:ext>
            </a:extLst>
          </p:cNvPr>
          <p:cNvSpPr txBox="1"/>
          <p:nvPr/>
        </p:nvSpPr>
        <p:spPr>
          <a:xfrm>
            <a:off x="8742317" y="6596390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</a:rPr>
              <a:t>Gutjahr</a:t>
            </a:r>
            <a:r>
              <a:rPr lang="en-GB" sz="1100" dirty="0">
                <a:solidFill>
                  <a:srgbClr val="333333"/>
                </a:solidFill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, 1143 (2022)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72714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picture containing laser&#10;&#10;Description automatically generated">
            <a:extLst>
              <a:ext uri="{FF2B5EF4-FFF2-40B4-BE49-F238E27FC236}">
                <a16:creationId xmlns:a16="http://schemas.microsoft.com/office/drawing/2014/main" id="{49EBBB67-C2B6-DAFD-6046-3614716BB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39A619-59B0-80A5-C8B7-A46B53EED094}"/>
              </a:ext>
            </a:extLst>
          </p:cNvPr>
          <p:cNvSpPr txBox="1"/>
          <p:nvPr/>
        </p:nvSpPr>
        <p:spPr>
          <a:xfrm>
            <a:off x="7596123" y="-55924"/>
            <a:ext cx="9757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quantamagazine.org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/neutrinos-linked-with-cosmic-source-for-the-first-time-20180712</a:t>
            </a:r>
            <a:endParaRPr lang="en-DE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0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 of muon deflection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2349-90B1-7B5E-CA70-FBECFC1A4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50429" cy="4667250"/>
          </a:xfrm>
        </p:spPr>
        <p:txBody>
          <a:bodyPr>
            <a:normAutofit fontScale="70000" lnSpcReduction="20000"/>
          </a:bodyPr>
          <a:lstStyle/>
          <a:p>
            <a:r>
              <a:rPr lang="en-DE" dirty="0"/>
              <a:t>Muons travel up to several kilometers</a:t>
            </a:r>
          </a:p>
          <a:p>
            <a:r>
              <a:rPr lang="en-DE" dirty="0"/>
              <a:t>PeV – TeV energies → forward boosted</a:t>
            </a:r>
          </a:p>
          <a:p>
            <a:r>
              <a:rPr lang="en-DE" dirty="0"/>
              <a:t>Muons are assumed to traverse along a straight line</a:t>
            </a:r>
            <a:br>
              <a:rPr lang="en-DE" dirty="0"/>
            </a:br>
            <a:endParaRPr lang="en-DE" dirty="0"/>
          </a:p>
          <a:p>
            <a:pPr marL="0" indent="0">
              <a:buNone/>
            </a:pPr>
            <a:r>
              <a:rPr lang="en-DE" b="1" dirty="0"/>
              <a:t>But: </a:t>
            </a:r>
          </a:p>
          <a:p>
            <a:r>
              <a:rPr lang="en-GB" dirty="0"/>
              <a:t>T</a:t>
            </a:r>
            <a:r>
              <a:rPr lang="en-DE" dirty="0"/>
              <a:t>housands of interactions</a:t>
            </a:r>
          </a:p>
          <a:p>
            <a:r>
              <a:rPr lang="en-DE" dirty="0"/>
              <a:t>Large energy losses</a:t>
            </a:r>
          </a:p>
          <a:p>
            <a:r>
              <a:rPr lang="en-DE" dirty="0"/>
              <a:t>Deflection in each interaction</a:t>
            </a:r>
          </a:p>
          <a:p>
            <a:r>
              <a:rPr lang="en-DE" dirty="0"/>
              <a:t>Angular reconstructions are improved (&lt; 1°)</a:t>
            </a:r>
          </a:p>
          <a:p>
            <a:endParaRPr lang="en-DE" dirty="0"/>
          </a:p>
          <a:p>
            <a:pPr marL="0" indent="0" algn="ctr">
              <a:buNone/>
            </a:pPr>
            <a:r>
              <a:rPr lang="en-DE" dirty="0">
                <a:solidFill>
                  <a:schemeClr val="accent6"/>
                </a:solidFill>
              </a:rPr>
              <a:t>What happens, when thousands of deflections accumulate?</a:t>
            </a:r>
          </a:p>
          <a:p>
            <a:pPr marL="0" indent="0" algn="ctr">
              <a:buNone/>
            </a:pPr>
            <a:r>
              <a:rPr lang="en-DE" dirty="0">
                <a:solidFill>
                  <a:schemeClr val="accent6"/>
                </a:solidFill>
              </a:rPr>
              <a:t>Is a total deflection on the order of magnitude of current angular resolutions possible?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66008247-82F0-F214-345D-2693370FC0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9561" t="4715"/>
          <a:stretch/>
        </p:blipFill>
        <p:spPr>
          <a:xfrm>
            <a:off x="7268935" y="1623116"/>
            <a:ext cx="4239441" cy="451811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7" name="Inhaltsplatzhalter 12">
            <a:extLst>
              <a:ext uri="{FF2B5EF4-FFF2-40B4-BE49-F238E27FC236}">
                <a16:creationId xmlns:a16="http://schemas.microsoft.com/office/drawing/2014/main" id="{E435588B-D535-E866-C37C-AEE98FE70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059" y="3602362"/>
            <a:ext cx="1811815" cy="73169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7AFB685-00C3-A286-7228-EE03A351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F720B-636A-D91F-7E98-912B3940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3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82E8F-C738-4B49-A640-5B3670FFF642}"/>
              </a:ext>
            </a:extLst>
          </p:cNvPr>
          <p:cNvSpPr txBox="1"/>
          <p:nvPr/>
        </p:nvSpPr>
        <p:spPr>
          <a:xfrm>
            <a:off x="7422787" y="6598364"/>
            <a:ext cx="42846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twitter.com</a:t>
            </a:r>
            <a:r>
              <a:rPr lang="en-GB" sz="1000" dirty="0"/>
              <a:t>/</a:t>
            </a:r>
            <a:r>
              <a:rPr lang="en-GB" sz="1000" dirty="0" err="1"/>
              <a:t>uw_icecube</a:t>
            </a:r>
            <a:r>
              <a:rPr lang="en-GB" sz="1000" dirty="0"/>
              <a:t>/status/1632750967035777026/photo/1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76270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Simulation tool PROPOSAL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C++/Python simulation framework for leptons </a:t>
                </a:r>
              </a:p>
              <a:p>
                <a:r>
                  <a:rPr lang="en-US" dirty="0"/>
                  <a:t>Optimized for large-scale particle propagations</a:t>
                </a:r>
              </a:p>
              <a:p>
                <a:r>
                  <a:rPr lang="en-US" dirty="0"/>
                  <a:t>Relative and absolute energy cut to speed up propagation process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cut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cut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Continuous and stochastic processes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Propagation</a:t>
                </a:r>
              </a:p>
              <a:p>
                <a:pPr lvl="1"/>
                <a:r>
                  <a:rPr lang="en-US" dirty="0"/>
                  <a:t>Initial energy</a:t>
                </a:r>
              </a:p>
              <a:p>
                <a:pPr lvl="1"/>
                <a:r>
                  <a:rPr lang="en-US" dirty="0"/>
                  <a:t>Final energy </a:t>
                </a:r>
              </a:p>
              <a:p>
                <a:pPr lvl="1"/>
                <a:r>
                  <a:rPr lang="en-US" dirty="0"/>
                  <a:t>Energy cuts</a:t>
                </a:r>
              </a:p>
              <a:p>
                <a:pPr lvl="1"/>
                <a:r>
                  <a:rPr lang="en-US" dirty="0"/>
                  <a:t>Medium</a:t>
                </a:r>
              </a:p>
              <a:p>
                <a:pPr lvl="1"/>
                <a:r>
                  <a:rPr lang="en-US" dirty="0"/>
                  <a:t>Distance</a:t>
                </a:r>
              </a:p>
              <a:p>
                <a:endParaRPr lang="en-US" sz="1300" dirty="0"/>
              </a:p>
              <a:p>
                <a:endParaRPr lang="en-DE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t="-2616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90C20-01A9-02D6-0FE0-3241C1D9EC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900" dirty="0"/>
              <a:t>Deflection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900" b="0" dirty="0"/>
              <a:t>Multiple scattering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Molière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Highland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900" b="0" dirty="0"/>
              <a:t>Stochastic deflection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Bremsstrahlung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Photonuclear interaction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Electron pair production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Ionization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2900" b="0" dirty="0"/>
              <a:t>Different parametrizations from Van Ginneken</a:t>
            </a:r>
            <a:r>
              <a:rPr lang="en-US" sz="2900" b="0" baseline="30000" dirty="0"/>
              <a:t>1</a:t>
            </a:r>
            <a:r>
              <a:rPr lang="en-US" sz="2900" b="0" dirty="0"/>
              <a:t> and Geant4</a:t>
            </a:r>
            <a:r>
              <a:rPr lang="en-US" sz="2900" b="0" baseline="30000" dirty="0"/>
              <a:t>2</a:t>
            </a:r>
            <a:r>
              <a:rPr lang="en-US" sz="2900" b="0" dirty="0"/>
              <a:t> are available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7" name="Inhaltsplatzhalter 10">
            <a:extLst>
              <a:ext uri="{FF2B5EF4-FFF2-40B4-BE49-F238E27FC236}">
                <a16:creationId xmlns:a16="http://schemas.microsoft.com/office/drawing/2014/main" id="{E4C87181-FC39-7460-53F7-95696D48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701" y="2315129"/>
            <a:ext cx="2246307" cy="1113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AC158-31B2-FCBE-46D3-B71821FED139}"/>
              </a:ext>
            </a:extLst>
          </p:cNvPr>
          <p:cNvSpPr txBox="1"/>
          <p:nvPr/>
        </p:nvSpPr>
        <p:spPr>
          <a:xfrm>
            <a:off x="7027817" y="5852160"/>
            <a:ext cx="487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err="1">
                <a:solidFill>
                  <a:srgbClr val="00B0F0"/>
                </a:solidFill>
              </a:rPr>
              <a:t>github.com</a:t>
            </a:r>
            <a:r>
              <a:rPr lang="en-US" sz="1800" u="sng" dirty="0">
                <a:solidFill>
                  <a:srgbClr val="00B0F0"/>
                </a:solidFill>
              </a:rPr>
              <a:t>/</a:t>
            </a:r>
            <a:r>
              <a:rPr lang="en-US" sz="1800" u="sng" dirty="0" err="1">
                <a:solidFill>
                  <a:srgbClr val="00B0F0"/>
                </a:solidFill>
              </a:rPr>
              <a:t>tudo-astroparticlephysics</a:t>
            </a:r>
            <a:r>
              <a:rPr lang="en-US" sz="1800" u="sng" dirty="0">
                <a:solidFill>
                  <a:srgbClr val="00B0F0"/>
                </a:solidFill>
              </a:rPr>
              <a:t>/PROPOSAL</a:t>
            </a:r>
            <a:endParaRPr lang="en-DE" dirty="0"/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93AE1056-33A6-FBD5-B93F-91E94BE708D7}"/>
              </a:ext>
            </a:extLst>
          </p:cNvPr>
          <p:cNvSpPr txBox="1"/>
          <p:nvPr/>
        </p:nvSpPr>
        <p:spPr>
          <a:xfrm>
            <a:off x="7027817" y="6311900"/>
            <a:ext cx="196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NIM A251 (1986) 21-39 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 geant4.web.cern.ch</a:t>
            </a:r>
          </a:p>
          <a:p>
            <a:endParaRPr lang="en-US" sz="1200" baseline="30000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4256E1F-9727-F985-459C-D92E1E0C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5041FA-3B66-1B6B-0D86-D0BF31A7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4</a:t>
            </a:fld>
            <a:endParaRPr lang="en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6848E1-27B6-6F84-F545-3FA278CFFF9F}"/>
              </a:ext>
            </a:extLst>
          </p:cNvPr>
          <p:cNvCxnSpPr/>
          <p:nvPr/>
        </p:nvCxnSpPr>
        <p:spPr>
          <a:xfrm>
            <a:off x="3581400" y="5056909"/>
            <a:ext cx="1752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2D02B1-C492-FBD6-E7AF-B96D89D73F02}"/>
              </a:ext>
            </a:extLst>
          </p:cNvPr>
          <p:cNvSpPr/>
          <p:nvPr/>
        </p:nvSpPr>
        <p:spPr>
          <a:xfrm>
            <a:off x="3560620" y="4960679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FD4B48-92D3-1747-9AC7-5789D040C3B4}"/>
              </a:ext>
            </a:extLst>
          </p:cNvPr>
          <p:cNvSpPr/>
          <p:nvPr/>
        </p:nvSpPr>
        <p:spPr>
          <a:xfrm>
            <a:off x="5306291" y="4967229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42122-BC1A-AD7B-4E3F-F061BFE213F6}"/>
              </a:ext>
            </a:extLst>
          </p:cNvPr>
          <p:cNvSpPr txBox="1"/>
          <p:nvPr/>
        </p:nvSpPr>
        <p:spPr>
          <a:xfrm>
            <a:off x="3505201" y="5118879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i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B3DE80-73BE-FF99-B9B2-E22000B8CBE8}"/>
              </a:ext>
            </a:extLst>
          </p:cNvPr>
          <p:cNvSpPr txBox="1"/>
          <p:nvPr/>
        </p:nvSpPr>
        <p:spPr>
          <a:xfrm>
            <a:off x="5243946" y="5138242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f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F6A93-5326-77F2-5884-A1B3F3B15E73}"/>
              </a:ext>
            </a:extLst>
          </p:cNvPr>
          <p:cNvSpPr txBox="1"/>
          <p:nvPr/>
        </p:nvSpPr>
        <p:spPr>
          <a:xfrm>
            <a:off x="4405746" y="4681027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9522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per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2349-90B1-7B5E-CA70-FBECFC1A47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300" dirty="0"/>
              <a:t>1000 muons propagated in ice</a:t>
            </a:r>
          </a:p>
          <a:p>
            <a:r>
              <a:rPr lang="en-US" sz="2300" dirty="0"/>
              <a:t>Initial energy 1 </a:t>
            </a:r>
            <a:r>
              <a:rPr lang="en-US" sz="2300" dirty="0" err="1"/>
              <a:t>PeV</a:t>
            </a:r>
            <a:endParaRPr lang="en-US" sz="2300" dirty="0"/>
          </a:p>
          <a:p>
            <a:r>
              <a:rPr lang="en-US" sz="2300" dirty="0"/>
              <a:t>Final energy 1 </a:t>
            </a:r>
            <a:r>
              <a:rPr lang="en-US" sz="2300" dirty="0" err="1"/>
              <a:t>TeV</a:t>
            </a:r>
            <a:endParaRPr lang="en-US" sz="2300" dirty="0"/>
          </a:p>
          <a:p>
            <a:r>
              <a:rPr lang="en-US" sz="2300" dirty="0" err="1"/>
              <a:t>e_cut</a:t>
            </a:r>
            <a:r>
              <a:rPr lang="en-US" sz="2300" dirty="0"/>
              <a:t> = 500 MeV, </a:t>
            </a:r>
            <a:r>
              <a:rPr lang="en-US" sz="2300" dirty="0" err="1"/>
              <a:t>v_cut</a:t>
            </a:r>
            <a:r>
              <a:rPr lang="en-US" sz="2300" dirty="0"/>
              <a:t> = 0.05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Largest median deflection by photonuclear interaction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Largest outliers by bremsstrahlung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Highland – Gaussian approximation neglects outliers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Deflection dominated by multiple scattering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29F175-2FC9-8FB8-1793-1145000DB1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1600" y="1941580"/>
            <a:ext cx="6172200" cy="41148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6BDC2B-DBB5-99BA-AB65-11A508B6EEFA}"/>
              </a:ext>
            </a:extLst>
          </p:cNvPr>
          <p:cNvSpPr txBox="1"/>
          <p:nvPr/>
        </p:nvSpPr>
        <p:spPr>
          <a:xfrm>
            <a:off x="8936284" y="1907759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</a:rPr>
              <a:t>Gutjahr</a:t>
            </a:r>
            <a:r>
              <a:rPr lang="en-GB" sz="1100" dirty="0">
                <a:solidFill>
                  <a:srgbClr val="333333"/>
                </a:solidFill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, 1143 (2022)</a:t>
            </a:r>
            <a:endParaRPr lang="en-DE" sz="1100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5E07F6-19B0-D7E4-BDBB-86715856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3CA1E-AF21-D405-1752-21EBA127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5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E6365-7B95-BA6B-EF81-8DFD49D73DC8}"/>
              </a:ext>
            </a:extLst>
          </p:cNvPr>
          <p:cNvSpPr txBox="1"/>
          <p:nvPr/>
        </p:nvSpPr>
        <p:spPr>
          <a:xfrm>
            <a:off x="6816439" y="6134673"/>
            <a:ext cx="408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MSM: multiple scattering Molière</a:t>
            </a:r>
          </a:p>
          <a:p>
            <a:r>
              <a:rPr lang="en-DE" dirty="0"/>
              <a:t>MSH: multiple scattering Highland</a:t>
            </a:r>
          </a:p>
        </p:txBody>
      </p:sp>
    </p:spTree>
    <p:extLst>
      <p:ext uri="{BB962C8B-B14F-4D97-AF65-F5344CB8AC3E}">
        <p14:creationId xmlns:p14="http://schemas.microsoft.com/office/powerpoint/2010/main" val="208185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82FC-1DFF-FAF5-04C5-7D0E8E72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 of single deflection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C823-0ACE-0F92-F937-504EE0D29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sz="3500" dirty="0"/>
              <a:t>Single deflections extend over several order of magnitudes up to a few degrees</a:t>
            </a:r>
          </a:p>
          <a:p>
            <a:pPr>
              <a:buFont typeface="Wingdings" pitchFamily="2" charset="2"/>
              <a:buChar char="Ø"/>
            </a:pPr>
            <a:r>
              <a:rPr lang="en-US" sz="3500" dirty="0"/>
              <a:t>Muons do up to thousands of interactions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Question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 algn="ctr">
              <a:buNone/>
            </a:pPr>
            <a:r>
              <a:rPr lang="en-US" sz="3800" dirty="0">
                <a:solidFill>
                  <a:schemeClr val="accent6"/>
                </a:solidFill>
              </a:rPr>
              <a:t>Can all deflections along the muon propagation accumulate to a total deflection that impacts our angular resolution?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algn="ctr">
              <a:buFont typeface="Wingdings" pitchFamily="2" charset="2"/>
              <a:buChar char="Ø"/>
            </a:pPr>
            <a:r>
              <a:rPr lang="en-US" sz="3500" dirty="0"/>
              <a:t>First, validate PROPOSAL results for accumulated deflection with </a:t>
            </a:r>
            <a:br>
              <a:rPr lang="en-US" sz="3500" dirty="0"/>
            </a:br>
            <a:r>
              <a:rPr lang="en-US" sz="3500" dirty="0"/>
              <a:t>other simulation tools and data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0587F-8E47-5CD9-09A9-159B128F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7F5FED-E93B-A1CB-7AF4-690B9E8C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55C6EB-DB3D-AB42-8B71-0C4B0E4A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5C69E-E9A7-7E46-4855-E998091D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963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other simulation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2349-90B1-7B5E-CA70-FBECFC1A47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MUSIC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3D muon simulation code</a:t>
            </a:r>
          </a:p>
          <a:p>
            <a:r>
              <a:rPr lang="en-US" dirty="0"/>
              <a:t>Geant4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Simulates passage of particles through matter very precisely, but intensive computing</a:t>
            </a:r>
          </a:p>
          <a:p>
            <a:pPr lvl="1"/>
            <a:r>
              <a:rPr lang="en-US" dirty="0"/>
              <a:t>Made for simulations in particle detectors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Good agreement in angular deflection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Small deviations in lateral displacement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Highland approximation neglects outliers</a:t>
            </a:r>
          </a:p>
          <a:p>
            <a:endParaRPr lang="en-D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1F0DCEE-70C3-9DA3-A935-75D90ABD4C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1118" y="1468585"/>
            <a:ext cx="5339292" cy="48053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76D23F-A938-01F7-8420-CEC24FE6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7A8D5B-E3AF-40C3-EF64-7BCE5704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7</a:t>
            </a:fld>
            <a:endParaRPr lang="en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B68755A-AA37-1F69-8507-C066AC1DEE99}"/>
              </a:ext>
            </a:extLst>
          </p:cNvPr>
          <p:cNvSpPr txBox="1">
            <a:spLocks/>
          </p:cNvSpPr>
          <p:nvPr/>
        </p:nvSpPr>
        <p:spPr>
          <a:xfrm>
            <a:off x="3293915" y="6235905"/>
            <a:ext cx="3887391" cy="694962"/>
          </a:xfrm>
          <a:prstGeom prst="rect">
            <a:avLst/>
          </a:prstGeom>
        </p:spPr>
        <p:txBody>
          <a:bodyPr tIns="72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aseline="30000" dirty="0"/>
              <a:t>1</a:t>
            </a:r>
            <a:r>
              <a:rPr lang="en-US" sz="1200" dirty="0"/>
              <a:t> </a:t>
            </a:r>
            <a:r>
              <a:rPr lang="en-US" sz="1200" dirty="0" err="1"/>
              <a:t>Astropart</a:t>
            </a:r>
            <a:r>
              <a:rPr lang="en-US" sz="1200" dirty="0"/>
              <a:t>. Phys. 7.4 (1997) 357-368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aseline="30000" dirty="0"/>
              <a:t>2</a:t>
            </a:r>
            <a:r>
              <a:rPr lang="en-US" sz="1200" dirty="0"/>
              <a:t> geant4.web.cern.ch</a:t>
            </a:r>
            <a:endParaRPr lang="en-US" sz="1200" baseline="30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5467B8-E439-FF1E-D2A4-4BDED77EBCF1}"/>
              </a:ext>
            </a:extLst>
          </p:cNvPr>
          <p:cNvSpPr txBox="1"/>
          <p:nvPr/>
        </p:nvSpPr>
        <p:spPr>
          <a:xfrm>
            <a:off x="8801195" y="1331670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</a:rPr>
              <a:t>Gutjahr</a:t>
            </a:r>
            <a:r>
              <a:rPr lang="en-GB" sz="1100" dirty="0">
                <a:solidFill>
                  <a:srgbClr val="333333"/>
                </a:solidFill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, 1143 (2022)</a:t>
            </a:r>
            <a:endParaRPr lang="en-DE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DEE81-EAE7-0F9D-DAAE-D33988B85258}"/>
              </a:ext>
            </a:extLst>
          </p:cNvPr>
          <p:cNvSpPr txBox="1"/>
          <p:nvPr/>
        </p:nvSpPr>
        <p:spPr>
          <a:xfrm>
            <a:off x="6414655" y="6356350"/>
            <a:ext cx="4253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1 Mio. muons are propagated from 2 </a:t>
            </a:r>
            <a:r>
              <a:rPr lang="en-US" sz="1200" dirty="0" err="1">
                <a:latin typeface="+mn-lt"/>
              </a:rPr>
              <a:t>TeV</a:t>
            </a:r>
            <a:r>
              <a:rPr lang="en-US" sz="1200" dirty="0">
                <a:latin typeface="+mn-lt"/>
              </a:rPr>
              <a:t> over a distance of 3 km in water</a:t>
            </a:r>
          </a:p>
        </p:txBody>
      </p:sp>
    </p:spTree>
    <p:extLst>
      <p:ext uri="{BB962C8B-B14F-4D97-AF65-F5344CB8AC3E}">
        <p14:creationId xmlns:p14="http://schemas.microsoft.com/office/powerpoint/2010/main" val="214658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checks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47243"/>
                <a:ext cx="5181600" cy="1479278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Attwood</a:t>
                </a:r>
                <a:r>
                  <a:rPr lang="en-US" sz="1800" baseline="30000" dirty="0"/>
                  <a:t>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=199 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=109 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de-DE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/>
                  <a:t>Liquid hydrogen</a:t>
                </a:r>
                <a:endParaRPr lang="de-DE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endParaRPr lang="en-DE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47243"/>
                <a:ext cx="5181600" cy="1479278"/>
              </a:xfrm>
              <a:blipFill>
                <a:blip r:embed="rId2"/>
                <a:stretch>
                  <a:fillRect l="-978" t="-3390" b="-50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8D90C20-01A9-02D6-0FE0-3241C1D9EC5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7115" y="1531711"/>
                <a:ext cx="5334000" cy="1897289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Akimenko</a:t>
                </a:r>
                <a:r>
                  <a:rPr lang="en-US" sz="1800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=7.3 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de-DE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=144 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mm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Copper </a:t>
                </a:r>
              </a:p>
              <a:p>
                <a:endParaRPr lang="en-DE" sz="18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8D90C20-01A9-02D6-0FE0-3241C1D9E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7115" y="1531711"/>
                <a:ext cx="5334000" cy="1897289"/>
              </a:xfrm>
              <a:blipFill>
                <a:blip r:embed="rId3"/>
                <a:stretch>
                  <a:fillRect l="-475" t="-26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B8F9-5961-4608-68B5-20AA78A9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EB9EC9-05AC-8333-2236-82F2A19A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8</a:t>
            </a:fld>
            <a:endParaRPr lang="en-DE"/>
          </a:p>
        </p:txBody>
      </p:sp>
      <p:sp>
        <p:nvSpPr>
          <p:cNvPr id="9" name="Textfeld 9">
            <a:extLst>
              <a:ext uri="{FF2B5EF4-FFF2-40B4-BE49-F238E27FC236}">
                <a16:creationId xmlns:a16="http://schemas.microsoft.com/office/drawing/2014/main" id="{C7AB93A7-FF01-5A42-A753-5FDFDD26C7DC}"/>
              </a:ext>
            </a:extLst>
          </p:cNvPr>
          <p:cNvSpPr txBox="1"/>
          <p:nvPr/>
        </p:nvSpPr>
        <p:spPr>
          <a:xfrm>
            <a:off x="8960731" y="6350099"/>
            <a:ext cx="237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NIMB 251.1 (2006) 41-55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 NIMA 243 (1986) 518-522</a:t>
            </a:r>
            <a:endParaRPr lang="en-US" sz="1200" baseline="30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80345E-A915-6C74-D461-27FE22BFB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268" y="3039908"/>
            <a:ext cx="4827119" cy="3172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D9C4BA-0878-E451-E951-B779DE1C3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514" y="3026521"/>
            <a:ext cx="4827120" cy="3172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8B180A-1603-7A68-E344-AE45450C6B63}"/>
              </a:ext>
            </a:extLst>
          </p:cNvPr>
          <p:cNvSpPr txBox="1"/>
          <p:nvPr/>
        </p:nvSpPr>
        <p:spPr>
          <a:xfrm>
            <a:off x="8458205" y="2849999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Gutjahr</a:t>
            </a:r>
            <a:r>
              <a:rPr lang="en-GB" sz="11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  <a:latin typeface="-apple-system"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1143 (2022)</a:t>
            </a:r>
            <a:endParaRPr lang="en-DE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F8958-075A-5285-9E8F-23EB5D572A1E}"/>
              </a:ext>
            </a:extLst>
          </p:cNvPr>
          <p:cNvSpPr txBox="1"/>
          <p:nvPr/>
        </p:nvSpPr>
        <p:spPr>
          <a:xfrm>
            <a:off x="3069188" y="2895716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Gutjahr</a:t>
            </a:r>
            <a:r>
              <a:rPr lang="en-GB" sz="11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  <a:latin typeface="-apple-system"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1143 (2022)</a:t>
            </a:r>
            <a:endParaRPr lang="en-DE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544E44-7F2E-DC4A-895B-14DCFDEDBDBC}"/>
              </a:ext>
            </a:extLst>
          </p:cNvPr>
          <p:cNvSpPr txBox="1"/>
          <p:nvPr/>
        </p:nvSpPr>
        <p:spPr>
          <a:xfrm>
            <a:off x="3581400" y="6225402"/>
            <a:ext cx="4769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Good agreement in both measurements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PROPOSAL overestimates larger angles at GeV</a:t>
            </a:r>
            <a:endParaRPr lang="en-US" dirty="0">
              <a:latin typeface="+mn-lt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6377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600" dirty="0"/>
              <a:t>Accumulated deflection for several final muon energies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5F896-A26B-6FE2-B504-BBC56235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BCC470-34CC-7A7E-E1A6-2FEF9CC5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1">
                <a:extLst>
                  <a:ext uri="{FF2B5EF4-FFF2-40B4-BE49-F238E27FC236}">
                    <a16:creationId xmlns:a16="http://schemas.microsoft.com/office/drawing/2014/main" id="{FDF19B3D-CF23-A836-EDBD-ACBE0E6209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/>
                  <a:t>Use </a:t>
                </a:r>
                <a:r>
                  <a:rPr lang="de-DE" sz="1400" dirty="0" err="1"/>
                  <a:t>fixed</a:t>
                </a:r>
                <a:r>
                  <a:rPr lang="de-DE" sz="1400" dirty="0"/>
                  <a:t> initial </a:t>
                </a:r>
                <a:r>
                  <a:rPr lang="de-DE" sz="1400" dirty="0" err="1"/>
                  <a:t>energy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400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 sz="1400">
                        <a:latin typeface="Cambria Math" panose="02040503050406030204" pitchFamily="18" charset="0"/>
                      </a:rPr>
                      <m:t>PeV</m:t>
                    </m:r>
                  </m:oMath>
                </a14:m>
                <a:endParaRPr lang="de-DE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err="1"/>
                  <a:t>Vary</a:t>
                </a:r>
                <a:r>
                  <a:rPr lang="de-DE" sz="1400" dirty="0"/>
                  <a:t> final </a:t>
                </a:r>
                <a:r>
                  <a:rPr lang="de-DE" sz="1400" dirty="0" err="1"/>
                  <a:t>energy</a:t>
                </a:r>
                <a:endParaRPr lang="de-DE" sz="1400" dirty="0"/>
              </a:p>
            </p:txBody>
          </p:sp>
        </mc:Choice>
        <mc:Fallback xmlns="">
          <p:sp>
            <p:nvSpPr>
              <p:cNvPr id="9" name="Textplatzhalter 1">
                <a:extLst>
                  <a:ext uri="{FF2B5EF4-FFF2-40B4-BE49-F238E27FC236}">
                    <a16:creationId xmlns:a16="http://schemas.microsoft.com/office/drawing/2014/main" id="{FDF19B3D-CF23-A836-EDBD-ACBE0E620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489" t="-8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nhaltsplatzhalter 17">
            <a:extLst>
              <a:ext uri="{FF2B5EF4-FFF2-40B4-BE49-F238E27FC236}">
                <a16:creationId xmlns:a16="http://schemas.microsoft.com/office/drawing/2014/main" id="{BE49750B-F1BC-4C3C-BBF1-6240AEE72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2" y="2501635"/>
            <a:ext cx="4498975" cy="2999317"/>
          </a:xfrm>
          <a:prstGeom prst="rect">
            <a:avLst/>
          </a:prstGeom>
        </p:spPr>
      </p:pic>
      <p:pic>
        <p:nvPicPr>
          <p:cNvPr id="11" name="Inhaltsplatzhalter 19">
            <a:extLst>
              <a:ext uri="{FF2B5EF4-FFF2-40B4-BE49-F238E27FC236}">
                <a16:creationId xmlns:a16="http://schemas.microsoft.com/office/drawing/2014/main" id="{A03B3722-4E94-9792-F6DE-2F925527E4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172200" y="2274094"/>
            <a:ext cx="5181600" cy="3454400"/>
          </a:xfrm>
          <a:prstGeom prst="rect">
            <a:avLst/>
          </a:prstGeom>
        </p:spPr>
      </p:pic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E7D99514-44C9-F8F9-DCFC-4917F77A47C8}"/>
              </a:ext>
            </a:extLst>
          </p:cNvPr>
          <p:cNvSpPr txBox="1">
            <a:spLocks/>
          </p:cNvSpPr>
          <p:nvPr/>
        </p:nvSpPr>
        <p:spPr>
          <a:xfrm>
            <a:off x="685800" y="5521143"/>
            <a:ext cx="4421740" cy="512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Deflection increases as final energy decreases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B7F283-A1AE-58E7-20D1-F0B5CF7F0368}"/>
              </a:ext>
            </a:extLst>
          </p:cNvPr>
          <p:cNvSpPr txBox="1"/>
          <p:nvPr/>
        </p:nvSpPr>
        <p:spPr>
          <a:xfrm>
            <a:off x="3429000" y="6197154"/>
            <a:ext cx="567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Check median deflection for different initial energies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459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1055</Words>
  <Application>Microsoft Macintosh PowerPoint</Application>
  <PresentationFormat>Widescreen</PresentationFormat>
  <Paragraphs>204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Cambria Math</vt:lpstr>
      <vt:lpstr>Courier New</vt:lpstr>
      <vt:lpstr>Wingdings</vt:lpstr>
      <vt:lpstr>Office Theme</vt:lpstr>
      <vt:lpstr>Study of high-energetic muon deflections</vt:lpstr>
      <vt:lpstr>PowerPoint Presentation</vt:lpstr>
      <vt:lpstr>Motivation of muon deflection simulation</vt:lpstr>
      <vt:lpstr>Simulation tool PROPOSAL</vt:lpstr>
      <vt:lpstr>Muon deflection per interaction</vt:lpstr>
      <vt:lpstr>Summary of single deflection</vt:lpstr>
      <vt:lpstr>Comparison to other simulation tools</vt:lpstr>
      <vt:lpstr>Data-MC checks</vt:lpstr>
      <vt:lpstr>Accumulated deflection for several final muon energies</vt:lpstr>
      <vt:lpstr>Impact of muon deflection on angular resolutions</vt:lpstr>
      <vt:lpstr>Estimate muon deflection uncertainty on angular reconstruction</vt:lpstr>
      <vt:lpstr>Summary &amp; Outlook</vt:lpstr>
      <vt:lpstr>Backup</vt:lpstr>
      <vt:lpstr>Electron pair production – Van Ginneken</vt:lpstr>
      <vt:lpstr>Energy rescale to muon energy</vt:lpstr>
      <vt:lpstr>Median deflections with different energies cuts</vt:lpstr>
      <vt:lpstr>Deflection in dependence of propagation distance</vt:lpstr>
      <vt:lpstr>Deflection in dependence of propagation distance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Gutjahr</dc:creator>
  <cp:lastModifiedBy>Pascal Gutjahr</cp:lastModifiedBy>
  <cp:revision>44</cp:revision>
  <dcterms:created xsi:type="dcterms:W3CDTF">2023-03-17T14:14:43Z</dcterms:created>
  <dcterms:modified xsi:type="dcterms:W3CDTF">2023-03-19T19:11:39Z</dcterms:modified>
</cp:coreProperties>
</file>